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7" r:id="rId1"/>
  </p:sldMasterIdLst>
  <p:notesMasterIdLst>
    <p:notesMasterId r:id="rId4"/>
  </p:notesMasterIdLst>
  <p:sldIdLst>
    <p:sldId id="258" r:id="rId2"/>
    <p:sldId id="257" r:id="rId3"/>
  </p:sldIdLst>
  <p:sldSz cx="7772400" cy="10058400"/>
  <p:notesSz cx="7099300" cy="9385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0905"/>
    <a:srgbClr val="55452A"/>
    <a:srgbClr val="FFE571"/>
    <a:srgbClr val="C3CC9C"/>
    <a:srgbClr val="F1FCC4"/>
    <a:srgbClr val="EBE6E0"/>
    <a:srgbClr val="15476B"/>
    <a:srgbClr val="9F85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36913A-AC43-4706-8725-008DE17A1720}" v="2" dt="2026-09-19T17:24:28.2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72" autoAdjust="0"/>
    <p:restoredTop sz="95755"/>
  </p:normalViewPr>
  <p:slideViewPr>
    <p:cSldViewPr snapToGrid="0">
      <p:cViewPr varScale="1">
        <p:scale>
          <a:sx n="85" d="100"/>
          <a:sy n="85" d="100"/>
        </p:scale>
        <p:origin x="29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k Jenkins" userId="2f80cfba906dced4" providerId="LiveId" clId="{45748471-EE57-49C7-857D-EA406F97D866}"/>
    <pc:docChg chg="undo custSel modSld">
      <pc:chgData name="Patrick Jenkins" userId="2f80cfba906dced4" providerId="LiveId" clId="{45748471-EE57-49C7-857D-EA406F97D866}" dt="2026-09-20T14:05:11.909" v="242" actId="13926"/>
      <pc:docMkLst>
        <pc:docMk/>
      </pc:docMkLst>
      <pc:sldChg chg="modSp mod">
        <pc:chgData name="Patrick Jenkins" userId="2f80cfba906dced4" providerId="LiveId" clId="{45748471-EE57-49C7-857D-EA406F97D866}" dt="2026-09-20T14:05:11.909" v="242" actId="13926"/>
        <pc:sldMkLst>
          <pc:docMk/>
          <pc:sldMk cId="1815797791" sldId="258"/>
        </pc:sldMkLst>
        <pc:spChg chg="mod">
          <ac:chgData name="Patrick Jenkins" userId="2f80cfba906dced4" providerId="LiveId" clId="{45748471-EE57-49C7-857D-EA406F97D866}" dt="2026-09-20T14:05:11.909" v="242" actId="13926"/>
          <ac:spMkLst>
            <pc:docMk/>
            <pc:sldMk cId="1815797791" sldId="258"/>
            <ac:spMk id="3" creationId="{0968F257-0914-23ED-6F76-2B983B4E33E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5" y="2"/>
            <a:ext cx="3076787" cy="470371"/>
          </a:xfrm>
          <a:prstGeom prst="rect">
            <a:avLst/>
          </a:prstGeom>
        </p:spPr>
        <p:txBody>
          <a:bodyPr vert="horz" lIns="64068" tIns="32035" rIns="64068" bIns="32035" rtlCol="0"/>
          <a:lstStyle>
            <a:lvl1pPr algn="l">
              <a:defRPr sz="9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0962" y="2"/>
            <a:ext cx="3076787" cy="470371"/>
          </a:xfrm>
          <a:prstGeom prst="rect">
            <a:avLst/>
          </a:prstGeom>
        </p:spPr>
        <p:txBody>
          <a:bodyPr vert="horz" lIns="64068" tIns="32035" rIns="64068" bIns="32035" rtlCol="0"/>
          <a:lstStyle>
            <a:lvl1pPr algn="r">
              <a:defRPr sz="900"/>
            </a:lvl1pPr>
          </a:lstStyle>
          <a:p>
            <a:fld id="{4DA20774-F03D-4D9D-B0A8-90DEBAC30C4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5688" y="1173163"/>
            <a:ext cx="244792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4068" tIns="32035" rIns="64068" bIns="3203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297" y="4517030"/>
            <a:ext cx="5680709" cy="3695418"/>
          </a:xfrm>
          <a:prstGeom prst="rect">
            <a:avLst/>
          </a:prstGeom>
        </p:spPr>
        <p:txBody>
          <a:bodyPr vert="horz" lIns="64068" tIns="32035" rIns="64068" bIns="3203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5" y="8914936"/>
            <a:ext cx="3076787" cy="470370"/>
          </a:xfrm>
          <a:prstGeom prst="rect">
            <a:avLst/>
          </a:prstGeom>
        </p:spPr>
        <p:txBody>
          <a:bodyPr vert="horz" lIns="64068" tIns="32035" rIns="64068" bIns="32035" rtlCol="0" anchor="b"/>
          <a:lstStyle>
            <a:lvl1pPr algn="l"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0962" y="8914936"/>
            <a:ext cx="3076787" cy="470370"/>
          </a:xfrm>
          <a:prstGeom prst="rect">
            <a:avLst/>
          </a:prstGeom>
        </p:spPr>
        <p:txBody>
          <a:bodyPr vert="horz" lIns="64068" tIns="32035" rIns="64068" bIns="32035" rtlCol="0" anchor="b"/>
          <a:lstStyle>
            <a:lvl1pPr algn="r">
              <a:defRPr sz="900"/>
            </a:lvl1pPr>
          </a:lstStyle>
          <a:p>
            <a:fld id="{345BE1E7-A8F3-43C9-BFAA-65A6472F9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353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BE1E7-A8F3-43C9-BFAA-65A6472F982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923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BE1E7-A8F3-43C9-BFAA-65A6472F982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66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A5155-A2C2-734A-A7DC-1EE89BFFC37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CECF9-90F0-DA49-ACA9-6F7399198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07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A5155-A2C2-734A-A7DC-1EE89BFFC37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CECF9-90F0-DA49-ACA9-6F7399198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481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A5155-A2C2-734A-A7DC-1EE89BFFC37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CECF9-90F0-DA49-ACA9-6F7399198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467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A5155-A2C2-734A-A7DC-1EE89BFFC37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CECF9-90F0-DA49-ACA9-6F7399198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473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A5155-A2C2-734A-A7DC-1EE89BFFC37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CECF9-90F0-DA49-ACA9-6F7399198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738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A5155-A2C2-734A-A7DC-1EE89BFFC37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CECF9-90F0-DA49-ACA9-6F7399198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453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A5155-A2C2-734A-A7DC-1EE89BFFC37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CECF9-90F0-DA49-ACA9-6F7399198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076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A5155-A2C2-734A-A7DC-1EE89BFFC37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CECF9-90F0-DA49-ACA9-6F7399198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138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A5155-A2C2-734A-A7DC-1EE89BFFC37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CECF9-90F0-DA49-ACA9-6F7399198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748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A5155-A2C2-734A-A7DC-1EE89BFFC37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CECF9-90F0-DA49-ACA9-6F7399198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933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A5155-A2C2-734A-A7DC-1EE89BFFC37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CECF9-90F0-DA49-ACA9-6F7399198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58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25924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">
          <p15:clr>
            <a:srgbClr val="FBAE40"/>
          </p15:clr>
        </p15:guide>
        <p15:guide id="2" orient="horz" pos="6223">
          <p15:clr>
            <a:srgbClr val="FBAE40"/>
          </p15:clr>
        </p15:guide>
        <p15:guide id="3" orient="horz" pos="566">
          <p15:clr>
            <a:srgbClr val="FBAE40"/>
          </p15:clr>
        </p15:guide>
        <p15:guide id="4" pos="144">
          <p15:clr>
            <a:srgbClr val="FBAE40"/>
          </p15:clr>
        </p15:guide>
        <p15:guide id="5" pos="4752">
          <p15:clr>
            <a:srgbClr val="FBAE40"/>
          </p15:clr>
        </p15:guide>
        <p15:guide id="6" pos="1584">
          <p15:clr>
            <a:srgbClr val="FBAE40"/>
          </p15:clr>
        </p15:guide>
        <p15:guide id="7" pos="1728">
          <p15:clr>
            <a:srgbClr val="FBAE40"/>
          </p15:clr>
        </p15:guide>
        <p15:guide id="8" pos="3168">
          <p15:clr>
            <a:srgbClr val="FBAE40"/>
          </p15:clr>
        </p15:guide>
        <p15:guide id="9" pos="3312">
          <p15:clr>
            <a:srgbClr val="FBAE40"/>
          </p15:clr>
        </p15:guide>
        <p15:guide id="10" orient="horz" pos="67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A5155-A2C2-734A-A7DC-1EE89BFFC37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CECF9-90F0-DA49-ACA9-6F739919829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6291CC-6450-3E64-8B9C-C7B645D984DC}"/>
              </a:ext>
            </a:extLst>
          </p:cNvPr>
          <p:cNvSpPr/>
          <p:nvPr userDrawn="1"/>
        </p:nvSpPr>
        <p:spPr>
          <a:xfrm>
            <a:off x="-2896529" y="60003"/>
            <a:ext cx="1123950" cy="951035"/>
          </a:xfrm>
          <a:prstGeom prst="rect">
            <a:avLst/>
          </a:prstGeom>
          <a:solidFill>
            <a:srgbClr val="5545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14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356F2E-1767-BCD6-F86E-5E3261C50E10}"/>
              </a:ext>
            </a:extLst>
          </p:cNvPr>
          <p:cNvSpPr/>
          <p:nvPr userDrawn="1"/>
        </p:nvSpPr>
        <p:spPr>
          <a:xfrm>
            <a:off x="-1524929" y="60003"/>
            <a:ext cx="1123950" cy="951035"/>
          </a:xfrm>
          <a:prstGeom prst="rect">
            <a:avLst/>
          </a:prstGeom>
          <a:solidFill>
            <a:srgbClr val="FFE5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14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AF2154-D20F-2E90-E83A-C4328035F04B}"/>
              </a:ext>
            </a:extLst>
          </p:cNvPr>
          <p:cNvSpPr/>
          <p:nvPr userDrawn="1"/>
        </p:nvSpPr>
        <p:spPr>
          <a:xfrm>
            <a:off x="-2896529" y="1172228"/>
            <a:ext cx="1123950" cy="951035"/>
          </a:xfrm>
          <a:prstGeom prst="rect">
            <a:avLst/>
          </a:prstGeom>
          <a:solidFill>
            <a:srgbClr val="C3CC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14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BB439E-F7AD-8A2F-255B-ED38413367FF}"/>
              </a:ext>
            </a:extLst>
          </p:cNvPr>
          <p:cNvSpPr/>
          <p:nvPr userDrawn="1"/>
        </p:nvSpPr>
        <p:spPr>
          <a:xfrm>
            <a:off x="-2896529" y="2277021"/>
            <a:ext cx="1123950" cy="951035"/>
          </a:xfrm>
          <a:prstGeom prst="rect">
            <a:avLst/>
          </a:prstGeom>
          <a:solidFill>
            <a:srgbClr val="1547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14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E5DDCB-4A49-CAAA-9E8D-F4ED049AAC62}"/>
              </a:ext>
            </a:extLst>
          </p:cNvPr>
          <p:cNvSpPr/>
          <p:nvPr userDrawn="1"/>
        </p:nvSpPr>
        <p:spPr>
          <a:xfrm>
            <a:off x="-1524929" y="2284891"/>
            <a:ext cx="1123950" cy="951035"/>
          </a:xfrm>
          <a:prstGeom prst="rect">
            <a:avLst/>
          </a:prstGeom>
          <a:solidFill>
            <a:srgbClr val="9F85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14"/>
          </a:p>
        </p:txBody>
      </p:sp>
    </p:spTree>
    <p:extLst>
      <p:ext uri="{BB962C8B-B14F-4D97-AF65-F5344CB8AC3E}">
        <p14:creationId xmlns:p14="http://schemas.microsoft.com/office/powerpoint/2010/main" val="172159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7EEFD5-C982-2493-887F-9FF53353177B}"/>
              </a:ext>
            </a:extLst>
          </p:cNvPr>
          <p:cNvSpPr/>
          <p:nvPr/>
        </p:nvSpPr>
        <p:spPr>
          <a:xfrm>
            <a:off x="0" y="12260"/>
            <a:ext cx="7772400" cy="6445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471"/>
              </a:spcBef>
            </a:pPr>
            <a:r>
              <a:rPr lang="en-US" sz="2514" dirty="0">
                <a:solidFill>
                  <a:srgbClr val="55452A"/>
                </a:solidFill>
                <a:latin typeface="Modern Love" pitchFamily="82" charset="0"/>
              </a:rPr>
              <a:t>Dottie Audrey’s Menu</a:t>
            </a:r>
          </a:p>
          <a:p>
            <a:pPr algn="ctr">
              <a:lnSpc>
                <a:spcPct val="80000"/>
              </a:lnSpc>
              <a:spcBef>
                <a:spcPts val="471"/>
              </a:spcBef>
            </a:pPr>
            <a:r>
              <a:rPr lang="en-US" sz="864" dirty="0">
                <a:solidFill>
                  <a:srgbClr val="5545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Menu Available: Weekdays 9:00am-5:00pm  |  Sat-Sun 8:00am-4:00pm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CF24E5-1A64-011F-29B8-169AB1B4ACD6}"/>
              </a:ext>
            </a:extLst>
          </p:cNvPr>
          <p:cNvSpPr/>
          <p:nvPr/>
        </p:nvSpPr>
        <p:spPr>
          <a:xfrm>
            <a:off x="2988993" y="4929997"/>
            <a:ext cx="1802297" cy="307805"/>
          </a:xfrm>
          <a:prstGeom prst="rect">
            <a:avLst/>
          </a:prstGeom>
          <a:solidFill>
            <a:schemeClr val="bg1"/>
          </a:solidFill>
          <a:ln>
            <a:solidFill>
              <a:srgbClr val="C3CC9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21554" rIns="0" bIns="21554" rtlCol="0" anchor="t">
            <a:noAutofit/>
          </a:bodyPr>
          <a:lstStyle/>
          <a:p>
            <a:pPr algn="ctr"/>
            <a:r>
              <a:rPr lang="en-US" sz="1414" b="1" spc="79" dirty="0">
                <a:solidFill>
                  <a:schemeClr val="tx1"/>
                </a:solidFill>
                <a:latin typeface="Bodoni 72 Oldstyle Book" pitchFamily="2" charset="0"/>
              </a:rPr>
              <a:t>Vegetarian &amp; Eggs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2BACAB-4E01-8D28-A129-CC3A046C6418}"/>
              </a:ext>
            </a:extLst>
          </p:cNvPr>
          <p:cNvSpPr/>
          <p:nvPr/>
        </p:nvSpPr>
        <p:spPr>
          <a:xfrm>
            <a:off x="418864" y="718921"/>
            <a:ext cx="1796143" cy="261153"/>
          </a:xfrm>
          <a:prstGeom prst="rect">
            <a:avLst/>
          </a:prstGeom>
          <a:solidFill>
            <a:srgbClr val="FFE571"/>
          </a:solidFill>
          <a:ln>
            <a:solidFill>
              <a:srgbClr val="FFE57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21554" rIns="0" bIns="21554" rtlCol="0" anchor="t">
            <a:spAutoFit/>
          </a:bodyPr>
          <a:lstStyle/>
          <a:p>
            <a:pPr algn="ctr"/>
            <a:r>
              <a:rPr lang="en-US" sz="1414" b="1" spc="79" dirty="0">
                <a:solidFill>
                  <a:schemeClr val="tx1"/>
                </a:solidFill>
                <a:latin typeface="Bodoni 72 Oldstyle Book" pitchFamily="2" charset="0"/>
              </a:rPr>
              <a:t>Breakfast Griddles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8053E3-836C-0A07-12AE-76997141F25A}"/>
              </a:ext>
            </a:extLst>
          </p:cNvPr>
          <p:cNvSpPr/>
          <p:nvPr/>
        </p:nvSpPr>
        <p:spPr>
          <a:xfrm>
            <a:off x="219555" y="1002552"/>
            <a:ext cx="2345974" cy="2118731"/>
          </a:xfrm>
          <a:prstGeom prst="rect">
            <a:avLst/>
          </a:prstGeom>
          <a:noFill/>
          <a:ln>
            <a:solidFill>
              <a:srgbClr val="FFE57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292" tIns="71846" rIns="35923" bIns="35923" rtlCol="0" anchor="t">
            <a:spAutoFit/>
          </a:bodyPr>
          <a:lstStyle/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Weekdays: Open-11:30am | Sat-Sun: Open-1:00pm</a:t>
            </a:r>
          </a:p>
          <a:p>
            <a:pPr>
              <a:lnSpc>
                <a:spcPct val="80000"/>
              </a:lnSpc>
            </a:pPr>
            <a:r>
              <a:rPr lang="en-US" sz="10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Breakfast Sandwich 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$7.25 </a:t>
            </a:r>
            <a:b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Egg &amp; cheese on a roll</a:t>
            </a:r>
          </a:p>
          <a:p>
            <a:pPr marL="171450" indent="-1714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95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Mushrooms, Ham or Bacon + $0.75</a:t>
            </a:r>
          </a:p>
          <a:p>
            <a:pPr marL="171450" indent="-1714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95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Irish Bacon or homemade Sausage +$2.50</a:t>
            </a:r>
            <a:endParaRPr lang="en-US" sz="105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95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Avocado +$1.95</a:t>
            </a:r>
          </a:p>
          <a:p>
            <a:pPr marL="171450" indent="-1714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9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Gruyère, Goat or Fresh </a:t>
            </a:r>
            <a:r>
              <a:rPr lang="en-US" sz="900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Mozz</a:t>
            </a:r>
            <a:r>
              <a:rPr lang="en-US" sz="9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Cheese +$1.25</a:t>
            </a:r>
          </a:p>
          <a:p>
            <a:pPr marL="171450" indent="-171450">
              <a:lnSpc>
                <a:spcPct val="80000"/>
              </a:lnSpc>
              <a:spcAft>
                <a:spcPts val="393"/>
              </a:spcAft>
              <a:buFont typeface="Arial" panose="020B0604020202020204" pitchFamily="34" charset="0"/>
              <a:buChar char="•"/>
            </a:pPr>
            <a:r>
              <a:rPr lang="en-US" sz="95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Croissant +$1.00</a:t>
            </a:r>
            <a:endParaRPr lang="en-US" sz="95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French Toast 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$13 made with our cinnamon brioche, served with our homemade caramel butter &amp; syrup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Piper’s Pancakes 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$11.95 Buttermilk pancakes served with our homemade caramel butter; </a:t>
            </a:r>
            <a:r>
              <a:rPr lang="en-US" sz="105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 blueberries or chocolate chips +$1.50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826F75D-6B62-C7E6-A453-8E86DB00796E}"/>
              </a:ext>
            </a:extLst>
          </p:cNvPr>
          <p:cNvSpPr/>
          <p:nvPr/>
        </p:nvSpPr>
        <p:spPr>
          <a:xfrm>
            <a:off x="2754462" y="1076311"/>
            <a:ext cx="2283376" cy="37682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71846" rIns="0" bIns="35923" rtlCol="0" anchor="t">
            <a:spAutoFit/>
          </a:bodyPr>
          <a:lstStyle/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HeiHei Loco Moco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16.50</a:t>
            </a: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Homemade chicken burger, hoisin rice, gravy,  eggs, shichimi, furikake, pepper, scallions, herbs 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Tuxedo Breakfast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9.75 Two eggs, bacon, greens &amp; bread 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Eggs Samaki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19.95 toasted &amp; buttered malted wheat bread, smoked salmon, eggs, horseradish cream, capers, dill, greens</a:t>
            </a:r>
          </a:p>
          <a:p>
            <a:pPr>
              <a:lnSpc>
                <a:spcPct val="80000"/>
              </a:lnSpc>
              <a:spcAft>
                <a:spcPts val="500"/>
              </a:spcAft>
            </a:pPr>
            <a:r>
              <a:rPr lang="en-US" sz="9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Mrs. Tweedy’s Breakfast Sandwich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10.75 </a:t>
            </a:r>
            <a:r>
              <a:rPr lang="en-US" sz="975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Grilled roll, homemade chicken sausage patty, egg, cheese, homemade chicken gravy</a:t>
            </a:r>
          </a:p>
          <a:p>
            <a:pPr>
              <a:lnSpc>
                <a:spcPct val="80000"/>
              </a:lnSpc>
              <a:spcAft>
                <a:spcPts val="500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Eggs Maryland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18.95 Toasted sourdough white bread, crab cakes, 2 eggs, spicy remoulade sauce &amp; Old Bay; w/greens</a:t>
            </a:r>
          </a:p>
          <a:p>
            <a:pPr>
              <a:lnSpc>
                <a:spcPct val="80000"/>
              </a:lnSpc>
              <a:spcAft>
                <a:spcPts val="500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Eggs Oswego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16.95 toasted &amp; buttered seed bread, homemade seafood cakes (shrimp &amp; salmon), eggs, hoisin, shichimi</a:t>
            </a:r>
          </a:p>
          <a:p>
            <a:pPr>
              <a:lnSpc>
                <a:spcPct val="80000"/>
              </a:lnSpc>
              <a:spcAft>
                <a:spcPts val="500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Kielbasa Scramble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16.95 Diced smoked kielbasa, onions,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nappa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/kale mix, scallions, cheddar;  greens &amp; bread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Sausage Gravy Baguette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16.75 Toasted semolina  baguette, homemade peppery sausage gravy, two eggs, side of greens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Steak and Eggs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35.95 Choice NY Strip steak (12oz), two eggs as you like, crostini with herb butter, finished with maître d’ butter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1B3E2AB-40A8-AAA0-3124-069356972ECA}"/>
              </a:ext>
            </a:extLst>
          </p:cNvPr>
          <p:cNvSpPr/>
          <p:nvPr/>
        </p:nvSpPr>
        <p:spPr>
          <a:xfrm>
            <a:off x="2978742" y="661988"/>
            <a:ext cx="1812548" cy="398132"/>
          </a:xfrm>
          <a:prstGeom prst="rect">
            <a:avLst/>
          </a:prstGeom>
          <a:solidFill>
            <a:schemeClr val="bg1"/>
          </a:solidFill>
          <a:ln>
            <a:solidFill>
              <a:srgbClr val="C3CC9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21554" rIns="0" bIns="21554" rtlCol="0" anchor="t">
            <a:noAutofit/>
          </a:bodyPr>
          <a:lstStyle/>
          <a:p>
            <a:pPr algn="ctr"/>
            <a:r>
              <a:rPr lang="en-US" sz="1410" b="1" spc="79" dirty="0">
                <a:solidFill>
                  <a:schemeClr val="tx1"/>
                </a:solidFill>
                <a:latin typeface="Bodoni 72 Oldstyle Book" pitchFamily="2" charset="0"/>
              </a:rPr>
              <a:t>Meats &amp; Eggs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 Potato Salad for greens, +.75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32D36C-8F64-80E2-D519-236CE97DBD06}"/>
              </a:ext>
            </a:extLst>
          </p:cNvPr>
          <p:cNvSpPr/>
          <p:nvPr/>
        </p:nvSpPr>
        <p:spPr>
          <a:xfrm>
            <a:off x="5225401" y="4778433"/>
            <a:ext cx="2309074" cy="2913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71846" rIns="0" bIns="35923" rtlCol="0" anchor="t">
            <a:spAutoFit/>
          </a:bodyPr>
          <a:lstStyle/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629" i="1" dirty="0">
                <a:solidFill>
                  <a:srgbClr val="5545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 grilled chicken +$5; add fried chicken or tofu +$7 </a:t>
            </a:r>
            <a:br>
              <a:rPr lang="en-US" sz="629" i="1" dirty="0">
                <a:solidFill>
                  <a:srgbClr val="55452A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29" i="1" dirty="0">
                <a:solidFill>
                  <a:srgbClr val="5545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 grilled salmon +$12</a:t>
            </a: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Signature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$13.95 Mesclun, grapes, mixed dried cranberries &amp; toasted walnuts, bleu cheese crumbles, diced pears, poppy  vin</a:t>
            </a: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Kale/Nappa Caesar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$11.95 Shredded kale &amp; 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nappa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parmesan, anchovies, homemade croutons &amp; Caesar dressing</a:t>
            </a: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Cobb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$15.95 Mesclun, diced turkey, blue cheese crumbles, bacon,  avocado, tomatoes, egg, our blue cheese dressing</a:t>
            </a: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Autumn Poached Pear Salad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$15.95  Mesclun &amp; arugula in vinaigrette, poached pear, carrots, ricotta, crispy prosciutto, pepitas, chia seeds, apple cider vin</a:t>
            </a:r>
            <a:endParaRPr 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Asian Ginger/Soy Chicken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$14.95 Shredded Nappa cabbage, kale, red peppers, almonds, mandarin oranges, poached chicken, cilantro, sesame seeds, ginger vin</a:t>
            </a: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Mixed Greens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$6.95 Simple bowl of mixed greens, vinaigrette and bread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4938231-EAAB-C1E5-ED5A-FA4EB3E28DD6}"/>
              </a:ext>
            </a:extLst>
          </p:cNvPr>
          <p:cNvSpPr/>
          <p:nvPr/>
        </p:nvSpPr>
        <p:spPr>
          <a:xfrm>
            <a:off x="5511024" y="4512933"/>
            <a:ext cx="1662487" cy="254288"/>
          </a:xfrm>
          <a:prstGeom prst="rect">
            <a:avLst/>
          </a:prstGeom>
          <a:solidFill>
            <a:schemeClr val="bg1"/>
          </a:solidFill>
          <a:ln>
            <a:solidFill>
              <a:srgbClr val="C3CC9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21554" rIns="0" bIns="21554" rtlCol="0" anchor="t">
            <a:noAutofit/>
          </a:bodyPr>
          <a:lstStyle/>
          <a:p>
            <a:pPr algn="ctr"/>
            <a:r>
              <a:rPr lang="en-US" sz="1414" b="1" spc="79" dirty="0">
                <a:solidFill>
                  <a:schemeClr val="tx1"/>
                </a:solidFill>
                <a:latin typeface="Bodoni 72 Oldstyle Book" pitchFamily="2" charset="0"/>
              </a:rPr>
              <a:t>Green Salads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96D8391-6458-96A2-9FED-640414828287}"/>
              </a:ext>
            </a:extLst>
          </p:cNvPr>
          <p:cNvSpPr/>
          <p:nvPr/>
        </p:nvSpPr>
        <p:spPr>
          <a:xfrm>
            <a:off x="237925" y="7285182"/>
            <a:ext cx="2259346" cy="27609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71846" rIns="0" bIns="35923" rtlCol="0" anchor="t">
            <a:spAutoFit/>
          </a:bodyPr>
          <a:lstStyle/>
          <a:p>
            <a:pPr algn="ctr">
              <a:lnSpc>
                <a:spcPct val="80000"/>
              </a:lnSpc>
              <a:spcAft>
                <a:spcPts val="471"/>
              </a:spcAft>
            </a:pPr>
            <a:r>
              <a:rPr lang="en-US" sz="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served with a side of greens and bread </a:t>
            </a:r>
          </a:p>
          <a:p>
            <a:pPr algn="ctr">
              <a:lnSpc>
                <a:spcPct val="80000"/>
              </a:lnSpc>
              <a:spcAft>
                <a:spcPts val="471"/>
              </a:spcAft>
            </a:pPr>
            <a:r>
              <a:rPr lang="en-US" sz="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 Potato Salad for greens +.75</a:t>
            </a:r>
          </a:p>
          <a:p>
            <a:pPr>
              <a:lnSpc>
                <a:spcPct val="80000"/>
              </a:lnSpc>
              <a:spcAft>
                <a:spcPts val="471"/>
              </a:spcAft>
            </a:pPr>
            <a:r>
              <a:rPr lang="en-US" sz="10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Ham &amp; Cheddar 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$13.95</a:t>
            </a:r>
          </a:p>
          <a:p>
            <a:pPr>
              <a:lnSpc>
                <a:spcPct val="80000"/>
              </a:lnSpc>
              <a:spcAft>
                <a:spcPts val="471"/>
              </a:spcAft>
            </a:pPr>
            <a:r>
              <a:rPr lang="en-US" sz="10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Mushroom &amp; Cheddar 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$13.95</a:t>
            </a:r>
          </a:p>
          <a:p>
            <a:pPr>
              <a:lnSpc>
                <a:spcPct val="80000"/>
              </a:lnSpc>
              <a:spcAft>
                <a:spcPts val="471"/>
              </a:spcAft>
            </a:pPr>
            <a:r>
              <a:rPr lang="en-US" sz="10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Feta, Spinach &amp; Tomato 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$13.95</a:t>
            </a:r>
          </a:p>
          <a:p>
            <a:pPr>
              <a:lnSpc>
                <a:spcPct val="80000"/>
              </a:lnSpc>
              <a:spcAft>
                <a:spcPts val="471"/>
              </a:spcAft>
            </a:pPr>
            <a:r>
              <a:rPr lang="en-US" sz="10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Spinach &amp; Mushroom 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$13.95</a:t>
            </a:r>
          </a:p>
          <a:p>
            <a:pPr>
              <a:lnSpc>
                <a:spcPct val="80000"/>
              </a:lnSpc>
              <a:spcAft>
                <a:spcPts val="471"/>
              </a:spcAft>
            </a:pPr>
            <a:r>
              <a:rPr lang="en-US" sz="10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Scallion &amp; Goat Cheese 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$14.75</a:t>
            </a:r>
          </a:p>
          <a:p>
            <a:pPr>
              <a:lnSpc>
                <a:spcPct val="80000"/>
              </a:lnSpc>
              <a:spcAft>
                <a:spcPts val="471"/>
              </a:spcAft>
            </a:pPr>
            <a:r>
              <a:rPr lang="en-US" sz="10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Lox, Scallion &amp; Avocado 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$17.50</a:t>
            </a:r>
          </a:p>
          <a:p>
            <a:pPr>
              <a:lnSpc>
                <a:spcPct val="80000"/>
              </a:lnSpc>
            </a:pPr>
            <a:r>
              <a:rPr lang="en-US" sz="10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MYO Omelet 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$14.95</a:t>
            </a:r>
            <a:b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Fillings:</a:t>
            </a:r>
          </a:p>
          <a:p>
            <a:pPr>
              <a:lnSpc>
                <a:spcPct val="80000"/>
              </a:lnSpc>
            </a:pP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choice of one meat: bacon or ham</a:t>
            </a:r>
            <a:b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choice of  (up to 3) Veg: spinach, mushroom, scallion or tomato; </a:t>
            </a:r>
          </a:p>
          <a:p>
            <a:pPr>
              <a:lnSpc>
                <a:spcPct val="80000"/>
              </a:lnSpc>
            </a:pP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choice of cheese: cheddar, feta, American</a:t>
            </a:r>
            <a:endParaRPr lang="en-US" sz="105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471"/>
              </a:spcAft>
            </a:pPr>
            <a:r>
              <a:rPr lang="en-US" sz="105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 avocado +$1.95; change to Gruyère cheese +$0.95 ; +meat/cheese +$0.95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BB45B9E-5939-C2A3-DEC8-61F579949D0F}"/>
              </a:ext>
            </a:extLst>
          </p:cNvPr>
          <p:cNvSpPr/>
          <p:nvPr/>
        </p:nvSpPr>
        <p:spPr>
          <a:xfrm>
            <a:off x="402910" y="6986062"/>
            <a:ext cx="1801237" cy="261171"/>
          </a:xfrm>
          <a:prstGeom prst="rect">
            <a:avLst/>
          </a:prstGeom>
          <a:solidFill>
            <a:schemeClr val="bg1"/>
          </a:solidFill>
          <a:ln>
            <a:solidFill>
              <a:srgbClr val="C3CC9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21554" rIns="0" bIns="21554" rtlCol="0" anchor="t">
            <a:noAutofit/>
          </a:bodyPr>
          <a:lstStyle/>
          <a:p>
            <a:pPr algn="ctr"/>
            <a:r>
              <a:rPr lang="en-US" sz="1414" b="1" spc="79" dirty="0">
                <a:solidFill>
                  <a:schemeClr val="tx1"/>
                </a:solidFill>
                <a:latin typeface="Bodoni 72 Oldstyle Book" pitchFamily="2" charset="0"/>
              </a:rPr>
              <a:t>3-Egg Omelets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3457A64-ABA0-75BC-4BAA-1032ED604868}"/>
              </a:ext>
            </a:extLst>
          </p:cNvPr>
          <p:cNvSpPr/>
          <p:nvPr/>
        </p:nvSpPr>
        <p:spPr>
          <a:xfrm>
            <a:off x="5168746" y="1224088"/>
            <a:ext cx="2430661" cy="3353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71846" rIns="0" bIns="35923" rtlCol="0" anchor="t">
            <a:spAutoFit/>
          </a:bodyPr>
          <a:lstStyle/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Ricotta Apricot Tartine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$11.95</a:t>
            </a:r>
            <a:b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Malted wheat, seasoned ricotta, dried apricots, pepper, honey &amp; mint</a:t>
            </a: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Captain Jon’s Tuna Salad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$13.95 Brioche roll, homemade tuna salad with egg, lettuce,  cheese, vinaigrette</a:t>
            </a:r>
          </a:p>
          <a:p>
            <a:pPr algn="ctr">
              <a:lnSpc>
                <a:spcPct val="80000"/>
              </a:lnSpc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Wild Mushroom Toast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$14.95 Rye, basil oil, shiitake &amp; cremini mushrooms, provolone, </a:t>
            </a: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arugula, pepitas, vinaigrette</a:t>
            </a:r>
            <a:endParaRPr 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Turkey, Cranberry &amp; Brie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$14.50 Baguette, cranberry mayo, arugula, brie, turkey, vin</a:t>
            </a:r>
            <a:endParaRPr 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Vegan Avocado Toast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$13.95 Malted wheat, Avo mash, pickled carrots &amp; shallots, sliced avos, cumin salt, cilantro, chia seed</a:t>
            </a:r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Smoked Salmon Tartine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$17.95 Malted wheat, herbed cream cheese, capers, herbs</a:t>
            </a: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Herbed Egg Salad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$8.95 Granary, basil mayonnaise, lettuce, celery seeds</a:t>
            </a: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Ham &amp; Swiss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$10.75 Granary, thin sliced ham, Swiss cheese, lettuce, mustard sauce</a:t>
            </a: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Violet Graham’s Chicken Salad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$14.50 Croissant, chicken salad w/almonds, cranberries, tarragon, arugula, vinaigrette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8720671-571E-6ED9-782A-8DB8EF80193B}"/>
              </a:ext>
            </a:extLst>
          </p:cNvPr>
          <p:cNvSpPr/>
          <p:nvPr/>
        </p:nvSpPr>
        <p:spPr>
          <a:xfrm>
            <a:off x="5162395" y="630992"/>
            <a:ext cx="2430661" cy="590434"/>
          </a:xfrm>
          <a:prstGeom prst="rect">
            <a:avLst/>
          </a:prstGeom>
          <a:solidFill>
            <a:schemeClr val="bg1"/>
          </a:solidFill>
          <a:ln>
            <a:solidFill>
              <a:srgbClr val="C3CC9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21554" rIns="0" bIns="21554" rtlCol="0" anchor="t">
            <a:noAutofit/>
          </a:bodyPr>
          <a:lstStyle/>
          <a:p>
            <a:pPr algn="ctr"/>
            <a:r>
              <a:rPr lang="en-US" sz="1414" b="1" spc="79" dirty="0">
                <a:solidFill>
                  <a:schemeClr val="tx1"/>
                </a:solidFill>
                <a:latin typeface="Bodoni 72 Oldstyle Book" pitchFamily="2" charset="0"/>
              </a:rPr>
              <a:t>Tartines, Toasts &amp; </a:t>
            </a:r>
          </a:p>
          <a:p>
            <a:pPr algn="ctr"/>
            <a:r>
              <a:rPr lang="en-US" sz="1414" b="1" spc="79" dirty="0">
                <a:solidFill>
                  <a:schemeClr val="tx1"/>
                </a:solidFill>
                <a:latin typeface="Bodoni 72 Oldstyle Book" pitchFamily="2" charset="0"/>
              </a:rPr>
              <a:t>Cold Sandwiches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 Potato Salad for greens, +.75</a:t>
            </a:r>
          </a:p>
          <a:p>
            <a:pPr algn="ctr"/>
            <a:endParaRPr lang="en-US" sz="1414" b="1" spc="79" dirty="0">
              <a:solidFill>
                <a:schemeClr val="tx1"/>
              </a:solidFill>
              <a:latin typeface="Bodoni 72 Oldstyle Book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9B6AD2-432D-F438-E4B8-FE0B0224EF9B}"/>
              </a:ext>
            </a:extLst>
          </p:cNvPr>
          <p:cNvSpPr/>
          <p:nvPr/>
        </p:nvSpPr>
        <p:spPr>
          <a:xfrm>
            <a:off x="2754462" y="5323203"/>
            <a:ext cx="2283376" cy="43899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71846" rIns="0" bIns="35923" rtlCol="0" anchor="t">
            <a:spAutoFit/>
          </a:bodyPr>
          <a:lstStyle/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Butternut Squash Frittata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$14.95 roasted squash, leeks, shallots, chopped kale, sage, thyme, Asiago, Romano &amp; Gruyere cheese 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Pear &amp; Gorgonzola Quiche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$15 wee bit of onion jam, poached pears, gorgonzola, hazelnuts, savory custard, pastry, greens</a:t>
            </a:r>
            <a:endParaRPr lang="en-US" sz="10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Steel-cut Oatmeal &amp; Fruit 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$8.95 brown-butter &amp; brown sugar oatmeal made w/oat milk, coconut, berries, chia seeds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Cottage Cheese Yogurt Bowl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$10.95 Non-fat Greek yogurt, cottage cheese, oat bran,  fruit compote, berries, nuts, chia seeds</a:t>
            </a:r>
            <a:endParaRPr lang="en-US" sz="10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Crispy Potato Kugel &amp; Eggs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$13.95 Shredded russets, onions, bound w/egg &amp; fried crispy, horseradish sauce, 2 eggs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Cheesy Grits with Mushrooms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$10.95 White grits, butter, milk, Parmesan and Romano cheeses, pepper, shiitake &amp;  Cremini mushrooms </a:t>
            </a:r>
            <a:r>
              <a:rPr lang="en-US" sz="1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 eggs +$2.00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BB Breakfast Bowl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$10 Two eggs, black  beans, seasoned farro, pickled carrots, radish, avocado &amp; shichimi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Thelma’s Belgian Waffle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$9.95 Belgian Liege sugar waffle with fresh fruit, strawberry Chantilly cream, syrup drizzle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Shakshuka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$14.50 Spicy sauce of tomatoes, garlic, onions, peppers and warm spices with chickpeas, spinach, eggs, Feta &amp; Romano cheeses, scallions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Crispy Polenta &amp; Jam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$13.95 Two eggs, cheesy polenta, herbed ricotta, with jam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C552233-2711-0F6D-015A-8F7CC061C338}"/>
              </a:ext>
            </a:extLst>
          </p:cNvPr>
          <p:cNvSpPr/>
          <p:nvPr/>
        </p:nvSpPr>
        <p:spPr>
          <a:xfrm>
            <a:off x="5622366" y="7652326"/>
            <a:ext cx="1510720" cy="254173"/>
          </a:xfrm>
          <a:prstGeom prst="rect">
            <a:avLst/>
          </a:prstGeom>
          <a:solidFill>
            <a:schemeClr val="bg1"/>
          </a:solidFill>
          <a:ln>
            <a:solidFill>
              <a:srgbClr val="C3CC9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21554" rIns="0" bIns="21554" rtlCol="0" anchor="t">
            <a:noAutofit/>
          </a:bodyPr>
          <a:lstStyle/>
          <a:p>
            <a:pPr algn="ctr"/>
            <a:r>
              <a:rPr lang="en-US" sz="1414" b="1" spc="79" dirty="0">
                <a:solidFill>
                  <a:schemeClr val="tx1"/>
                </a:solidFill>
                <a:latin typeface="Bodoni 72 Oldstyle Book" pitchFamily="2" charset="0"/>
              </a:rPr>
              <a:t>Sides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F185199-81FA-927F-272F-F62FBD0D432E}"/>
              </a:ext>
            </a:extLst>
          </p:cNvPr>
          <p:cNvSpPr/>
          <p:nvPr/>
        </p:nvSpPr>
        <p:spPr>
          <a:xfrm>
            <a:off x="5047463" y="7885027"/>
            <a:ext cx="2474033" cy="23600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7769" tIns="71846" rIns="0" bIns="35923" numCol="2" rtlCol="0" anchor="t">
            <a:spAutoFit/>
          </a:bodyPr>
          <a:lstStyle/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Homemade Sweet Fennel Sausage        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$5.00</a:t>
            </a:r>
          </a:p>
          <a:p>
            <a:pPr algn="ctr">
              <a:lnSpc>
                <a:spcPct val="80000"/>
              </a:lnSpc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Homemade Herbed Chicken Sausage         </a:t>
            </a: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$5.00</a:t>
            </a: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Grilled Bacon           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$4.00 </a:t>
            </a:r>
          </a:p>
          <a:p>
            <a:pPr algn="ctr">
              <a:lnSpc>
                <a:spcPct val="80000"/>
              </a:lnSpc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Avocado</a:t>
            </a: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$2.95 </a:t>
            </a: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Irish Bacon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$7.00</a:t>
            </a: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Smoked Salmon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$7.95</a:t>
            </a: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Grilled Sliced Ham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$4</a:t>
            </a: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endParaRPr lang="en-US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Toast  </a:t>
            </a:r>
            <a:r>
              <a:rPr lang="en-US" sz="1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Choice of sourdough white, wholegrain granary, malted wheat, sourdough rye, baguette                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$1.95</a:t>
            </a: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Fried Potato Kugel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w/horseradish cream $8.95</a:t>
            </a: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Homemade Potato Salad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$3.50</a:t>
            </a: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Fresh Hand Cut Fries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$5.00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3FDD01-7612-C922-B5A7-0F9467FE57DB}"/>
              </a:ext>
            </a:extLst>
          </p:cNvPr>
          <p:cNvSpPr/>
          <p:nvPr/>
        </p:nvSpPr>
        <p:spPr>
          <a:xfrm>
            <a:off x="402910" y="3213110"/>
            <a:ext cx="1955435" cy="261171"/>
          </a:xfrm>
          <a:prstGeom prst="rect">
            <a:avLst/>
          </a:prstGeom>
          <a:solidFill>
            <a:schemeClr val="bg1"/>
          </a:solidFill>
          <a:ln>
            <a:solidFill>
              <a:srgbClr val="C3CC9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21554" rIns="0" bIns="21554" rtlCol="0" anchor="t">
            <a:noAutofit/>
          </a:bodyPr>
          <a:lstStyle/>
          <a:p>
            <a:pPr algn="ctr"/>
            <a:r>
              <a:rPr lang="en-US" sz="1336" b="1" spc="79" dirty="0">
                <a:solidFill>
                  <a:schemeClr val="tx1"/>
                </a:solidFill>
                <a:latin typeface="Bodoni 72 Oldstyle Book" pitchFamily="2" charset="0"/>
              </a:rPr>
              <a:t>Soups, Stews &amp; Starters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68F257-0914-23ED-6F76-2B983B4E33E7}"/>
              </a:ext>
            </a:extLst>
          </p:cNvPr>
          <p:cNvSpPr/>
          <p:nvPr/>
        </p:nvSpPr>
        <p:spPr>
          <a:xfrm>
            <a:off x="237925" y="3566108"/>
            <a:ext cx="2369799" cy="3420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71846" rIns="0" bIns="35923" rtlCol="0" anchor="t">
            <a:spAutoFit/>
          </a:bodyPr>
          <a:lstStyle/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0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Chicken Pastina Soup 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7.95 Homemade chicken stock with chicken breast meat, turmeric, onions, celery, carrots, fresh herbs, pastina pasta. Pasta can be omitted</a:t>
            </a:r>
          </a:p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050" b="1" dirty="0">
                <a:solidFill>
                  <a:schemeClr val="tx1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Vegan Creamy Tomato &amp; Lentil Soup 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6.95</a:t>
            </a:r>
            <a:r>
              <a:rPr lang="en-US" sz="10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Pureed tomatoes, leeks, shallots, corn, celery, hominy, brown lentils, chickpeas, oat and coconut milks, toasted seeds; GF</a:t>
            </a:r>
          </a:p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0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Spicy Beef Chili 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7.95 GF. Ground beef, chipotles, leeks, garlic, onions, beans, homemade stock, w/cheddar cheese</a:t>
            </a:r>
          </a:p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0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Poor Man’s Pizza/PMP 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8.95 </a:t>
            </a:r>
            <a:r>
              <a:rPr lang="en-US" sz="9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Semolina baguette, Garlic-Parm, pepperoni, basil oil, Mozzarella and Romano, shake of oregano</a:t>
            </a:r>
          </a:p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0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Sticky Chicken 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GF</a:t>
            </a:r>
            <a:r>
              <a:rPr lang="en-US" sz="10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9.95 Boneless, brined fried chicken chunks, seasoned rice flour, hot honey drizzle, shichimi togarashi</a:t>
            </a:r>
            <a:endParaRPr lang="en-US" sz="105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0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Potato &amp; Cheese Pierogies 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7.95 (4) pierogies, sautéed onions, butter</a:t>
            </a:r>
          </a:p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0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Crispy Chicken Wings 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12.95 dry-rubbed wings, cured in our own proprietary spice blend, fried crispy; 7-9 wings; available Plain, Hot-Honey (+$1), Spicy Buffalo, Garlic-Parm</a:t>
            </a:r>
          </a:p>
        </p:txBody>
      </p:sp>
      <p:pic>
        <p:nvPicPr>
          <p:cNvPr id="10" name="Picture 9" descr="A bee on a honeycomb logo&#10;&#10;Description automatically generated">
            <a:extLst>
              <a:ext uri="{FF2B5EF4-FFF2-40B4-BE49-F238E27FC236}">
                <a16:creationId xmlns:a16="http://schemas.microsoft.com/office/drawing/2014/main" id="{754B17AE-A444-54BB-A934-CB4B5BF10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27" y="71553"/>
            <a:ext cx="682939" cy="590434"/>
          </a:xfrm>
          <a:prstGeom prst="rect">
            <a:avLst/>
          </a:prstGeom>
        </p:spPr>
      </p:pic>
      <p:pic>
        <p:nvPicPr>
          <p:cNvPr id="15" name="Picture 14" descr="A bee on a honeycomb logo&#10;&#10;Description automatically generated">
            <a:extLst>
              <a:ext uri="{FF2B5EF4-FFF2-40B4-BE49-F238E27FC236}">
                <a16:creationId xmlns:a16="http://schemas.microsoft.com/office/drawing/2014/main" id="{52F19C09-8C9A-A24E-B4B1-1DFFA4801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0118" y="64650"/>
            <a:ext cx="561233" cy="48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79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2D8D1354-94A0-2141-5421-218690DD5F3E}"/>
              </a:ext>
            </a:extLst>
          </p:cNvPr>
          <p:cNvSpPr/>
          <p:nvPr/>
        </p:nvSpPr>
        <p:spPr>
          <a:xfrm>
            <a:off x="5142897" y="6383063"/>
            <a:ext cx="2214101" cy="4674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71846" rIns="0" bIns="35923" rtlCol="0" anchor="t">
            <a:spAutoFit/>
          </a:bodyPr>
          <a:lstStyle/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629" i="1" dirty="0">
                <a:solidFill>
                  <a:srgbClr val="5545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GF roll available +$2.00</a:t>
            </a:r>
            <a:endParaRPr lang="en-US" sz="629" b="1" dirty="0">
              <a:solidFill>
                <a:srgbClr val="5545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Seafood Burger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$16.95</a:t>
            </a: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Homemade salmon and shrimp burger with scallions, leeks, sesame oil, soy sauce, ginger, bit of bread crumb , served with avocado, arugula &amp; hot sauce; served with a side of greens in champagne vinaigrette</a:t>
            </a:r>
          </a:p>
          <a:p>
            <a:pPr>
              <a:lnSpc>
                <a:spcPct val="80000"/>
              </a:lnSpc>
            </a:pPr>
            <a:endParaRPr 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Hawaiian Chicken Burger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$16.95</a:t>
            </a:r>
            <a:b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Homemade burger made with ground chicken, ginger, garlic, sesame oil, pineapple, bit of bread crumb &amp; egg on a brioche roll with cucumber-wasabi, magic chicken sauce, hoisin glaze, hand-cut fries</a:t>
            </a:r>
            <a:endParaRPr 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endParaRPr 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 Burger &amp; Fries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$17.95</a:t>
            </a:r>
            <a:b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9-10oz, choice custom blended beef, lettuce, tomato &amp; hand-cut fries</a:t>
            </a:r>
            <a:b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add-ons: </a:t>
            </a:r>
          </a:p>
          <a:p>
            <a:pPr marL="134708" indent="-134708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Cheese +$0.75 </a:t>
            </a:r>
          </a:p>
          <a:p>
            <a:pPr>
              <a:lnSpc>
                <a:spcPct val="80000"/>
              </a:lnSpc>
            </a:pPr>
            <a:r>
              <a:rPr lang="en-US" sz="8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(American, Mozzarella, Provolone, Swiss)</a:t>
            </a:r>
          </a:p>
          <a:p>
            <a:pPr marL="134708" indent="-134708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Fancy Cheese +$1.25</a:t>
            </a:r>
          </a:p>
          <a:p>
            <a:pPr>
              <a:lnSpc>
                <a:spcPct val="80000"/>
              </a:lnSpc>
            </a:pPr>
            <a:r>
              <a:rPr lang="en-US" sz="8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(Gruyere, Goat, Feta, Blue, Fresh Mozzarella)</a:t>
            </a:r>
          </a:p>
          <a:p>
            <a:pPr marL="134708" indent="-134708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Vegetables +$.50</a:t>
            </a:r>
          </a:p>
          <a:p>
            <a:pPr>
              <a:lnSpc>
                <a:spcPct val="80000"/>
              </a:lnSpc>
            </a:pPr>
            <a:r>
              <a:rPr lang="en-US" sz="8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(Mushrooms, Onions, Peppers)</a:t>
            </a:r>
          </a:p>
          <a:p>
            <a:pPr marL="134708" indent="-134708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Bacon +$0.95 </a:t>
            </a:r>
          </a:p>
          <a:p>
            <a:pPr marL="134708" indent="-134708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Avocado Mash +$1.95 </a:t>
            </a:r>
          </a:p>
          <a:p>
            <a:pPr marL="134708" indent="-134708">
              <a:lnSpc>
                <a:spcPct val="80000"/>
              </a:lnSpc>
              <a:spcAft>
                <a:spcPts val="393"/>
              </a:spcAft>
              <a:buFont typeface="Arial" panose="020B0604020202020204" pitchFamily="34" charset="0"/>
              <a:buChar char="•"/>
            </a:pPr>
            <a:r>
              <a:rPr lang="en-US" sz="1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Fried egg +$1.95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endParaRPr lang="en-US" sz="1000" b="1" dirty="0">
              <a:solidFill>
                <a:schemeClr val="tx1"/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393"/>
              </a:spcAft>
            </a:pPr>
            <a:endParaRPr lang="en-US" sz="10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34708" indent="-134708">
              <a:lnSpc>
                <a:spcPct val="80000"/>
              </a:lnSpc>
              <a:spcAft>
                <a:spcPts val="393"/>
              </a:spcAft>
              <a:buFont typeface="Arial" panose="020B0604020202020204" pitchFamily="34" charset="0"/>
              <a:buChar char="•"/>
            </a:pPr>
            <a:endParaRPr lang="en-US" sz="105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393"/>
              </a:spcAft>
            </a:pPr>
            <a:endParaRPr lang="en-US" sz="10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393"/>
              </a:spcAft>
            </a:pPr>
            <a:endParaRPr lang="en-US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393"/>
              </a:spcAft>
            </a:pPr>
            <a:endParaRPr lang="en-US" sz="825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393"/>
              </a:spcAft>
            </a:pPr>
            <a:endParaRPr lang="en-US" sz="825" dirty="0">
              <a:solidFill>
                <a:srgbClr val="5545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7EEFD5-C982-2493-887F-9FF53353177B}"/>
              </a:ext>
            </a:extLst>
          </p:cNvPr>
          <p:cNvSpPr/>
          <p:nvPr/>
        </p:nvSpPr>
        <p:spPr>
          <a:xfrm>
            <a:off x="3006776" y="181725"/>
            <a:ext cx="4407481" cy="7176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471"/>
              </a:spcBef>
            </a:pPr>
            <a:r>
              <a:rPr lang="en-US" sz="2514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EYSTONE HOAGIES</a:t>
            </a:r>
          </a:p>
          <a:p>
            <a:pPr algn="ctr">
              <a:lnSpc>
                <a:spcPct val="80000"/>
              </a:lnSpc>
              <a:spcBef>
                <a:spcPts val="471"/>
              </a:spcBef>
            </a:pPr>
            <a:r>
              <a:rPr lang="en-US" sz="864" dirty="0">
                <a:solidFill>
                  <a:srgbClr val="5545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Menu Available: Weekdays: 9:00am-5:00pm  |  Sat-Sun: 8:00am-4:00pm</a:t>
            </a:r>
          </a:p>
          <a:p>
            <a:pPr algn="ctr">
              <a:lnSpc>
                <a:spcPct val="80000"/>
              </a:lnSpc>
              <a:spcBef>
                <a:spcPts val="471"/>
              </a:spcBef>
            </a:pPr>
            <a:r>
              <a:rPr lang="en-US" sz="864" dirty="0">
                <a:solidFill>
                  <a:srgbClr val="5545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Cheesesteaks, Hoagies &amp; Grinders are wrapped in paper – plate upon request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CF24E5-1A64-011F-29B8-169AB1B4ACD6}"/>
              </a:ext>
            </a:extLst>
          </p:cNvPr>
          <p:cNvSpPr/>
          <p:nvPr/>
        </p:nvSpPr>
        <p:spPr>
          <a:xfrm>
            <a:off x="2996710" y="956937"/>
            <a:ext cx="1796143" cy="261171"/>
          </a:xfrm>
          <a:prstGeom prst="rect">
            <a:avLst/>
          </a:prstGeom>
          <a:noFill/>
          <a:ln>
            <a:solidFill>
              <a:srgbClr val="1547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21554" rIns="0" bIns="21554" rtlCol="0" anchor="t">
            <a:noAutofit/>
          </a:bodyPr>
          <a:lstStyle/>
          <a:p>
            <a:pPr algn="ctr"/>
            <a:r>
              <a:rPr lang="en-US" sz="1414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Cheesesteaks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2BACAB-4E01-8D28-A129-CC3A046C6418}"/>
              </a:ext>
            </a:extLst>
          </p:cNvPr>
          <p:cNvSpPr/>
          <p:nvPr/>
        </p:nvSpPr>
        <p:spPr>
          <a:xfrm>
            <a:off x="3025672" y="3469560"/>
            <a:ext cx="1796143" cy="261153"/>
          </a:xfrm>
          <a:prstGeom prst="rect">
            <a:avLst/>
          </a:prstGeom>
          <a:solidFill>
            <a:schemeClr val="bg1"/>
          </a:solidFill>
          <a:ln>
            <a:solidFill>
              <a:srgbClr val="1547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21554" rIns="0" bIns="21554" rtlCol="0" anchor="t">
            <a:spAutoFit/>
          </a:bodyPr>
          <a:lstStyle/>
          <a:p>
            <a:pPr algn="ctr"/>
            <a:r>
              <a:rPr lang="en-US" sz="1414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 Grinders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8053E3-836C-0A07-12AE-76997141F25A}"/>
              </a:ext>
            </a:extLst>
          </p:cNvPr>
          <p:cNvSpPr/>
          <p:nvPr/>
        </p:nvSpPr>
        <p:spPr>
          <a:xfrm>
            <a:off x="2999903" y="3755672"/>
            <a:ext cx="2103647" cy="28091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71846" rIns="35923" bIns="35923" rtlCol="0" anchor="t">
            <a:spAutoFit/>
          </a:bodyPr>
          <a:lstStyle/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629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served on house made semolina baguette. </a:t>
            </a: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629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GF roll available +$2.00</a:t>
            </a:r>
          </a:p>
          <a:p>
            <a:pPr>
              <a:lnSpc>
                <a:spcPct val="80000"/>
              </a:lnSpc>
            </a:pPr>
            <a:r>
              <a:rPr lang="en-US" sz="9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BFC Grinder </a:t>
            </a:r>
            <a:r>
              <a:rPr lang="en-US" sz="9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12.95</a:t>
            </a:r>
            <a:r>
              <a:rPr lang="en-US" sz="9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Boneless buttermilk fried chicken thighs &amp; breasts, pesto 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9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ranch &amp; shredded lettuce; on a semolina baguette </a:t>
            </a:r>
            <a:br>
              <a:rPr lang="en-US" sz="9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95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 cheese +$0.75 </a:t>
            </a:r>
            <a:br>
              <a:rPr lang="en-US" sz="95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95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 Buffalo +$0.50</a:t>
            </a:r>
            <a:endParaRPr lang="en-US" sz="95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9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Chicken Parm Grinder </a:t>
            </a:r>
            <a:r>
              <a:rPr lang="en-US" sz="9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14.95 buttermilk-brined chicken thighs &amp;  breasts breaded and fried, homemade red sauce, basil oil, mozzarella &amp; parmesan cheeses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9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Turkey, Bacon &amp; Cheddar Grinder </a:t>
            </a:r>
            <a:r>
              <a:rPr lang="en-US" sz="9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14.95 Grilled turkey, onions, apple-smoked bacon, sharp cheddar, garlic aioli &amp; spicy shichimi togarashi spice</a:t>
            </a:r>
            <a:endParaRPr lang="en-US" sz="95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9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Polish Hammer Grinder </a:t>
            </a:r>
            <a:r>
              <a:rPr lang="en-US" sz="9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13.95</a:t>
            </a:r>
            <a:br>
              <a:rPr lang="en-US" sz="9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9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Grilled kielbasa, potato &amp; cheese pierogies, sauerkraut, mustard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it-IT" sz="9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Pittsburgh Prima </a:t>
            </a:r>
            <a:r>
              <a:rPr lang="it-IT" sz="9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13.95 Grilled spicy capicola, provolone cheese, fries,s</a:t>
            </a:r>
            <a:r>
              <a:rPr lang="it-IT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law</a:t>
            </a:r>
            <a:endParaRPr lang="en-US" sz="10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1B3E2AB-40A8-AAA0-3124-069356972ECA}"/>
              </a:ext>
            </a:extLst>
          </p:cNvPr>
          <p:cNvSpPr/>
          <p:nvPr/>
        </p:nvSpPr>
        <p:spPr>
          <a:xfrm>
            <a:off x="5031768" y="958122"/>
            <a:ext cx="1796143" cy="261153"/>
          </a:xfrm>
          <a:prstGeom prst="rect">
            <a:avLst/>
          </a:prstGeom>
          <a:solidFill>
            <a:schemeClr val="bg1"/>
          </a:solidFill>
          <a:ln>
            <a:solidFill>
              <a:srgbClr val="1547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21554" rIns="0" bIns="21554" rtlCol="0" anchor="t">
            <a:spAutoFit/>
          </a:bodyPr>
          <a:lstStyle/>
          <a:p>
            <a:pPr algn="ctr"/>
            <a:r>
              <a:rPr lang="en-US" sz="1414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Cold Hoagies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96D8391-6458-96A2-9FED-640414828287}"/>
              </a:ext>
            </a:extLst>
          </p:cNvPr>
          <p:cNvSpPr/>
          <p:nvPr/>
        </p:nvSpPr>
        <p:spPr>
          <a:xfrm>
            <a:off x="2993357" y="7039508"/>
            <a:ext cx="2038411" cy="2756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71846" rIns="0" bIns="35923" rtlCol="0" anchor="t">
            <a:spAutoFit/>
          </a:bodyPr>
          <a:lstStyle/>
          <a:p>
            <a:pPr algn="ctr">
              <a:lnSpc>
                <a:spcPct val="80000"/>
              </a:lnSpc>
              <a:spcAft>
                <a:spcPts val="471"/>
              </a:spcAft>
            </a:pPr>
            <a:r>
              <a:rPr lang="en-US" sz="629" i="1" dirty="0">
                <a:solidFill>
                  <a:srgbClr val="5545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Hand-cut, twice-fried chips 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Fresh Hand Cut Fries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$5.00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Cheese Fries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$9</a:t>
            </a:r>
            <a:r>
              <a:rPr lang="en-US" sz="1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Homemade bechamel cheese sauce, Parmesan &amp; Romano cheeses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Everything Bagel Cheese Fries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$10</a:t>
            </a:r>
          </a:p>
          <a:p>
            <a:pPr>
              <a:lnSpc>
                <a:spcPct val="80000"/>
              </a:lnSpc>
              <a:spcAft>
                <a:spcPts val="471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Chili-Cheese Fries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$12.95</a:t>
            </a:r>
          </a:p>
          <a:p>
            <a:pPr>
              <a:lnSpc>
                <a:spcPct val="80000"/>
              </a:lnSpc>
              <a:spcAft>
                <a:spcPts val="471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Buttermilk Fried Chicken &amp; Chips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GF</a:t>
            </a: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$15.25  Boneless, skinless thighs &amp; breasts with hand-cut fries, ranch dressing &amp; ketchup</a:t>
            </a:r>
            <a:endParaRPr 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471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Fish &amp; Chips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$17.95 </a:t>
            </a:r>
            <a:b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Crumb-crusted breaded flounder fillets, hand-cut fries, malt vinegar aioli</a:t>
            </a:r>
          </a:p>
          <a:p>
            <a:pPr>
              <a:lnSpc>
                <a:spcPct val="80000"/>
              </a:lnSpc>
              <a:spcAft>
                <a:spcPts val="471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Steak and Chips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$38.95 Hand-cut NY Strip steak, maître d’ butter, seasoned fresh-cut fries, garlic aioli </a:t>
            </a:r>
            <a:endParaRPr lang="en-US" sz="700" dirty="0">
              <a:solidFill>
                <a:srgbClr val="5545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471"/>
              </a:spcAft>
            </a:pPr>
            <a:endParaRPr lang="en-US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BB45B9E-5939-C2A3-DEC8-61F579949D0F}"/>
              </a:ext>
            </a:extLst>
          </p:cNvPr>
          <p:cNvSpPr/>
          <p:nvPr/>
        </p:nvSpPr>
        <p:spPr>
          <a:xfrm>
            <a:off x="3035482" y="6744799"/>
            <a:ext cx="1796144" cy="261171"/>
          </a:xfrm>
          <a:prstGeom prst="rect">
            <a:avLst/>
          </a:prstGeom>
          <a:solidFill>
            <a:schemeClr val="bg1"/>
          </a:solidFill>
          <a:ln>
            <a:solidFill>
              <a:srgbClr val="1547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21554" rIns="0" bIns="21554" rtlCol="0" anchor="t">
            <a:noAutofit/>
          </a:bodyPr>
          <a:lstStyle/>
          <a:p>
            <a:pPr algn="ctr"/>
            <a:r>
              <a:rPr lang="en-US" sz="1414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Chip Shop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3457A64-ABA0-75BC-4BAA-1032ED604868}"/>
              </a:ext>
            </a:extLst>
          </p:cNvPr>
          <p:cNvSpPr/>
          <p:nvPr/>
        </p:nvSpPr>
        <p:spPr>
          <a:xfrm>
            <a:off x="5076420" y="3513677"/>
            <a:ext cx="2335294" cy="27233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71846" rIns="0" bIns="35923" rtlCol="0" anchor="t">
            <a:spAutoFit/>
          </a:bodyPr>
          <a:lstStyle/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629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 grilled chicken +$5; add fried chicken or tofu +$7 </a:t>
            </a:r>
            <a:br>
              <a:rPr lang="en-US" sz="629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29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 grilled salmon +$12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Butter &amp; Parmesan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$8.75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 &amp; Cheese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$12</a:t>
            </a: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Béchamel cheese sauce</a:t>
            </a:r>
            <a:endParaRPr 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Bacon Mac &amp; Cheese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$13.95</a:t>
            </a:r>
            <a:b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Bacon crumbles (a la carbonara) 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Mushroom Mac &amp; Cheese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$13.95 Shiitake and cremini mushrooms in cheese sauce over cavatappi pasta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Chili Mac &amp; Cheese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$16.95 Homemade spicy beef chili, pimiento &amp; bechamel cheese sauce, cavatappi pasta</a:t>
            </a:r>
            <a:endParaRPr 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Fried Chicken Mac &amp; Cheese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$17.95 Buttermilk-brined fried chicken, homemade spicy pimiento cheese, our cheese sauce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Pulled Pork Mac &amp; Cheese </a:t>
            </a:r>
            <a:r>
              <a:rPr lang="en-US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18.95 </a:t>
            </a:r>
            <a:r>
              <a:rPr lang="en-US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Tender BBQ pulled pork, homemade spicy pimiento cheese, our cheese sauce, magic dust, scallions</a:t>
            </a:r>
            <a:endParaRPr lang="en-US" sz="800" dirty="0">
              <a:solidFill>
                <a:srgbClr val="5545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393"/>
              </a:spcAft>
            </a:pPr>
            <a:endParaRPr lang="en-US" sz="825" dirty="0">
              <a:solidFill>
                <a:srgbClr val="5545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8720671-571E-6ED9-782A-8DB8EF80193B}"/>
              </a:ext>
            </a:extLst>
          </p:cNvPr>
          <p:cNvSpPr/>
          <p:nvPr/>
        </p:nvSpPr>
        <p:spPr>
          <a:xfrm>
            <a:off x="5168417" y="3273251"/>
            <a:ext cx="1796143" cy="261171"/>
          </a:xfrm>
          <a:prstGeom prst="rect">
            <a:avLst/>
          </a:prstGeom>
          <a:solidFill>
            <a:schemeClr val="bg1"/>
          </a:solidFill>
          <a:ln>
            <a:solidFill>
              <a:srgbClr val="1547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21554" rIns="0" bIns="21554" rtlCol="0" anchor="t">
            <a:noAutofit/>
          </a:bodyPr>
          <a:lstStyle/>
          <a:p>
            <a:pPr algn="ctr"/>
            <a:r>
              <a:rPr lang="en-US" sz="1414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Pasta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0D230B3-61CD-0036-1696-8FDF831832D1}"/>
              </a:ext>
            </a:extLst>
          </p:cNvPr>
          <p:cNvSpPr/>
          <p:nvPr/>
        </p:nvSpPr>
        <p:spPr>
          <a:xfrm>
            <a:off x="5345995" y="6106474"/>
            <a:ext cx="1796143" cy="261171"/>
          </a:xfrm>
          <a:prstGeom prst="rect">
            <a:avLst/>
          </a:prstGeom>
          <a:solidFill>
            <a:schemeClr val="bg1"/>
          </a:solidFill>
          <a:ln>
            <a:solidFill>
              <a:srgbClr val="1547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21554" rIns="0" bIns="21554" rtlCol="0" anchor="t">
            <a:noAutofit/>
          </a:bodyPr>
          <a:lstStyle/>
          <a:p>
            <a:pPr algn="ctr"/>
            <a:r>
              <a:rPr lang="en-US" sz="1414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Burgers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4713C84-F654-28B5-4CE5-7E063BD2BF62}"/>
              </a:ext>
            </a:extLst>
          </p:cNvPr>
          <p:cNvGrpSpPr/>
          <p:nvPr/>
        </p:nvGrpSpPr>
        <p:grpSpPr>
          <a:xfrm>
            <a:off x="-1886041" y="1676399"/>
            <a:ext cx="1557178" cy="340568"/>
            <a:chOff x="162793" y="11109717"/>
            <a:chExt cx="1946158" cy="526717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135BEA8A-F2DC-A5B9-A1DF-15FC458046E0}"/>
                </a:ext>
              </a:extLst>
            </p:cNvPr>
            <p:cNvGrpSpPr/>
            <p:nvPr/>
          </p:nvGrpSpPr>
          <p:grpSpPr>
            <a:xfrm>
              <a:off x="1742278" y="11472719"/>
              <a:ext cx="366673" cy="163715"/>
              <a:chOff x="3974083" y="11227503"/>
              <a:chExt cx="478687" cy="213728"/>
            </a:xfrm>
          </p:grpSpPr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C9CE7597-9F84-5BD2-DD0A-10A143AB71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74083" y="11227503"/>
                <a:ext cx="211126" cy="213728"/>
              </a:xfrm>
              <a:prstGeom prst="roundRect">
                <a:avLst/>
              </a:prstGeom>
            </p:spPr>
          </p:pic>
          <p:pic>
            <p:nvPicPr>
              <p:cNvPr id="47" name="Picture 46" descr="A white cross with a blue background&#10;&#10;Description automatically generated with low confidence">
                <a:extLst>
                  <a:ext uri="{FF2B5EF4-FFF2-40B4-BE49-F238E27FC236}">
                    <a16:creationId xmlns:a16="http://schemas.microsoft.com/office/drawing/2014/main" id="{8CCFFAB0-400F-634C-4778-EE34D2FF2A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64159" y="11227503"/>
                <a:ext cx="188611" cy="183089"/>
              </a:xfrm>
              <a:prstGeom prst="roundRect">
                <a:avLst/>
              </a:prstGeom>
            </p:spPr>
          </p:pic>
        </p:grp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5EFB2D0-CC0D-2369-6472-A2B6AF09D66A}"/>
                </a:ext>
              </a:extLst>
            </p:cNvPr>
            <p:cNvSpPr/>
            <p:nvPr/>
          </p:nvSpPr>
          <p:spPr>
            <a:xfrm>
              <a:off x="162793" y="11109717"/>
              <a:ext cx="1032832" cy="3630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71846" rIns="0" bIns="35923" rtlCol="0" anchor="t">
              <a:spAutoFit/>
            </a:bodyPr>
            <a:lstStyle/>
            <a:p>
              <a:pPr algn="ctr">
                <a:lnSpc>
                  <a:spcPct val="80000"/>
                </a:lnSpc>
                <a:spcAft>
                  <a:spcPts val="393"/>
                </a:spcAft>
              </a:pPr>
              <a:r>
                <a:rPr lang="en-US" sz="707" dirty="0">
                  <a:solidFill>
                    <a:srgbClr val="55452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@DottieAudreysbakery</a:t>
              </a:r>
              <a:br>
                <a:rPr lang="en-US" sz="707" dirty="0">
                  <a:solidFill>
                    <a:srgbClr val="55452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707" dirty="0">
                  <a:solidFill>
                    <a:srgbClr val="55452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#keystonehoagies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B1F36E5-039C-54CD-784B-9B812131C8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3399" y="245731"/>
            <a:ext cx="2813914" cy="27502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2D3774C-AC56-F795-537F-55E05484661D}"/>
              </a:ext>
            </a:extLst>
          </p:cNvPr>
          <p:cNvSpPr/>
          <p:nvPr/>
        </p:nvSpPr>
        <p:spPr>
          <a:xfrm>
            <a:off x="2975264" y="1209394"/>
            <a:ext cx="1967724" cy="21698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71846" rIns="0" bIns="35923" rtlCol="0" anchor="t">
            <a:spAutoFit/>
          </a:bodyPr>
          <a:lstStyle/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629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Made with sautéed onions (unless otherwise  specified) on our semolina baguette</a:t>
            </a:r>
          </a:p>
          <a:p>
            <a:pPr>
              <a:lnSpc>
                <a:spcPct val="80000"/>
              </a:lnSpc>
              <a:spcAft>
                <a:spcPts val="471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Plain Steak – no cheese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$13.95</a:t>
            </a:r>
          </a:p>
          <a:p>
            <a:pPr>
              <a:lnSpc>
                <a:spcPct val="80000"/>
              </a:lnSpc>
              <a:spcAft>
                <a:spcPts val="471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Cheesesteak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$15.95 your choice of American, Provolone, or cheese sauce</a:t>
            </a:r>
            <a:b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 mushrooms, +$0.75</a:t>
            </a:r>
            <a:endParaRPr 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Chicken Cheesesteak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$15.00 </a:t>
            </a:r>
            <a:b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Shredded poached chicken, your choice of American, Provolone, or cheese sauce; </a:t>
            </a:r>
            <a:r>
              <a:rPr lang="en-US" sz="8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 mushrooms, +$0.75</a:t>
            </a:r>
          </a:p>
          <a:p>
            <a:pPr>
              <a:lnSpc>
                <a:spcPct val="80000"/>
              </a:lnSpc>
              <a:spcAft>
                <a:spcPts val="471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Vegan Cheesesteak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$15</a:t>
            </a:r>
            <a:b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Meatless. No meat. It’s vegan.  </a:t>
            </a:r>
            <a:br>
              <a:rPr lang="en-US" sz="1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Grilled cremini &amp; shiitake mushrooms, onions, banana/red peppers, vegan cheese; semolina baguette</a:t>
            </a:r>
            <a:endParaRPr 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F58814-8AF4-FEE2-1B56-5A9910F4CC2C}"/>
              </a:ext>
            </a:extLst>
          </p:cNvPr>
          <p:cNvSpPr/>
          <p:nvPr/>
        </p:nvSpPr>
        <p:spPr>
          <a:xfrm>
            <a:off x="5071859" y="1163792"/>
            <a:ext cx="2185792" cy="2203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71846" rIns="0" bIns="35923" rtlCol="0" anchor="t">
            <a:spAutoFit/>
          </a:bodyPr>
          <a:lstStyle/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629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served on house made semolina baguette. </a:t>
            </a:r>
          </a:p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629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GF roll available +$2.00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Yinzer</a:t>
            </a: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Hoagie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$11.95 Chipped ham, American cheese, lettuce, tomato, herbed mayo  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TBM Hoagie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$13.95 Tomatoes, basil oil, fresh mozzarella, arugula, house vinaigrette </a:t>
            </a:r>
            <a:endParaRPr 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Turkey Club Hoagie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$15.95 House-roasted turkey, bacon, avocado, lettuce, tomato, mayo  </a:t>
            </a:r>
            <a:endParaRPr 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Italian Market Hoagie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$15.95</a:t>
            </a:r>
            <a:b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Ham, pepperoni, capicola, salami, provolone, banana peppers, arugula, parmesan vinaigrette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D19963-B0D7-5C30-A5DF-60BA181E988B}"/>
              </a:ext>
            </a:extLst>
          </p:cNvPr>
          <p:cNvSpPr/>
          <p:nvPr/>
        </p:nvSpPr>
        <p:spPr>
          <a:xfrm>
            <a:off x="175410" y="358541"/>
            <a:ext cx="2522456" cy="5527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71846" rIns="35923" bIns="35923" rtlCol="0" anchor="t">
            <a:spAutoFit/>
          </a:bodyPr>
          <a:lstStyle/>
          <a:p>
            <a:pPr algn="ctr">
              <a:lnSpc>
                <a:spcPct val="80000"/>
              </a:lnSpc>
              <a:spcAft>
                <a:spcPts val="393"/>
              </a:spcAft>
            </a:pPr>
            <a:r>
              <a:rPr lang="en-US" sz="800" dirty="0">
                <a:solidFill>
                  <a:srgbClr val="5545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GF roll available +$2.00, sub Potato Salad for greens, +.75</a:t>
            </a:r>
            <a:endParaRPr lang="en-US" sz="800" b="1" dirty="0">
              <a:solidFill>
                <a:srgbClr val="5545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Grilled Cheese on Sourdough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$12.95 Grilled sourdough white bread, American cheese, side of greens; add bacon or ham, +$1.75, vegan cheese +$2, fancy cheese +$1.75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Pastrami, Egg &amp; Swiss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$15.50 Generous amount of grilled beef pastrami, Swiss cheese, egg, mustard sauce on a  roll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Spicy BLT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$14.50</a:t>
            </a: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Toasted white, loads of bacon, sriracha mayo, lettuce, tomato</a:t>
            </a:r>
            <a:endParaRPr 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Grilled Corned Beef Reuben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$15.95 </a:t>
            </a: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Grilled granary, sliced corned beef, Swiss cheese, Ukrainian dressing, kraut &amp; greens</a:t>
            </a:r>
            <a:endParaRPr 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BBQ Pulled Pork 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$15 tender pork, barbecue sauce, pickles &amp; coleslaw piled on a brioche roll; with greens and pickles; over fries, +$3</a:t>
            </a:r>
          </a:p>
          <a:p>
            <a:pPr>
              <a:lnSpc>
                <a:spcPts val="99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Roast Pork or Chicken Bahn Mi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Grilled baguette, sliced marinated meat grilled with Thai Chili Caramel, pickled carrots &amp; shallots, hoisin &amp; spicy mayo, shredded cabbage &amp; kale, cilantro, sesame seeds </a:t>
            </a:r>
          </a:p>
          <a:p>
            <a:pPr algn="ctr">
              <a:lnSpc>
                <a:spcPts val="990"/>
              </a:lnSpc>
              <a:spcAft>
                <a:spcPts val="600"/>
              </a:spcAft>
            </a:pPr>
            <a:r>
              <a:rPr lang="en-US" sz="1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Chicken $15.95; Pork $16.95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Grilled Pastrami Rachel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$15.95 Grilled granary, hand-cut pastrami, Swiss, coleslaw</a:t>
            </a:r>
            <a:endParaRPr 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Whaler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$14.95 Hand-breaded flounder fillet, melted American cheese, lettuce, tomato, malt vinegar aioli, Old Bay, side of greens</a:t>
            </a:r>
            <a:endParaRPr 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Chickzilla</a:t>
            </a: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$17.95</a:t>
            </a: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Hot, sweet &amp; spicy fried chicken sandwich tossed in hot honey on a roll with kimchi aioli, pimiento cheese, hot sauce, homemade sweet &amp; spicy pickles, fries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Maryland Crabcake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$18.95</a:t>
            </a: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Homemade crab cake with  lump blue crabmeat on a grilled roll, lettuce, garlic aioli and a side of greens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Fried Shrimp </a:t>
            </a:r>
            <a:r>
              <a:rPr lang="en-US" sz="1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Po’Boy</a:t>
            </a: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$17.95</a:t>
            </a: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Grilled baguette, coleslaw, fried shrimp, spicy remoulade, chopped lettuce, jalapeños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51615B-2A21-F14F-93B6-AC2895F1F027}"/>
              </a:ext>
            </a:extLst>
          </p:cNvPr>
          <p:cNvSpPr/>
          <p:nvPr/>
        </p:nvSpPr>
        <p:spPr>
          <a:xfrm>
            <a:off x="538567" y="145866"/>
            <a:ext cx="1796143" cy="261171"/>
          </a:xfrm>
          <a:prstGeom prst="rect">
            <a:avLst/>
          </a:prstGeom>
          <a:solidFill>
            <a:schemeClr val="bg1"/>
          </a:solidFill>
          <a:ln>
            <a:solidFill>
              <a:srgbClr val="C3CC9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21554" rIns="0" bIns="21554" rtlCol="0" anchor="t">
            <a:noAutofit/>
          </a:bodyPr>
          <a:lstStyle/>
          <a:p>
            <a:pPr algn="ctr"/>
            <a:r>
              <a:rPr lang="en-US" sz="1414" b="1" spc="79" dirty="0">
                <a:solidFill>
                  <a:schemeClr val="tx1"/>
                </a:solidFill>
                <a:latin typeface="Bodoni 72 Oldstyle Book" pitchFamily="2" charset="0"/>
              </a:rPr>
              <a:t>Warm Sandwiches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D131E6F-7B57-1CF1-A229-EDBE600AA72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5755"/>
          <a:stretch/>
        </p:blipFill>
        <p:spPr>
          <a:xfrm>
            <a:off x="6840899" y="342651"/>
            <a:ext cx="318486" cy="3102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2371610-4BCE-6191-7900-9C6B9009553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5755"/>
          <a:stretch/>
        </p:blipFill>
        <p:spPr>
          <a:xfrm>
            <a:off x="2988129" y="305007"/>
            <a:ext cx="318486" cy="31026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8AE076B-CDF5-AD2A-36E3-D8A3072D2B69}"/>
              </a:ext>
            </a:extLst>
          </p:cNvPr>
          <p:cNvSpPr/>
          <p:nvPr/>
        </p:nvSpPr>
        <p:spPr>
          <a:xfrm>
            <a:off x="345215" y="5645776"/>
            <a:ext cx="2182012" cy="243575"/>
          </a:xfrm>
          <a:prstGeom prst="rect">
            <a:avLst/>
          </a:prstGeom>
          <a:solidFill>
            <a:schemeClr val="bg1"/>
          </a:solidFill>
          <a:ln>
            <a:solidFill>
              <a:srgbClr val="C3CC9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21554" rIns="0" bIns="21554" rtlCol="0" anchor="t">
            <a:noAutofit/>
          </a:bodyPr>
          <a:lstStyle/>
          <a:p>
            <a:pPr algn="ctr"/>
            <a:r>
              <a:rPr lang="en-US" sz="1400" b="1" spc="79" dirty="0">
                <a:solidFill>
                  <a:schemeClr val="tx1"/>
                </a:solidFill>
                <a:latin typeface="Bodoni 72 Oldstyle Book" pitchFamily="2" charset="0"/>
              </a:rPr>
              <a:t>Bowls &amp; Heartier Fare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375DE11-AFF9-08FC-9EEA-BAB77683A91F}"/>
              </a:ext>
            </a:extLst>
          </p:cNvPr>
          <p:cNvSpPr/>
          <p:nvPr/>
        </p:nvSpPr>
        <p:spPr>
          <a:xfrm>
            <a:off x="134190" y="6010189"/>
            <a:ext cx="2754583" cy="39693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71846" rIns="0" bIns="35923" rtlCol="0" anchor="t">
            <a:spAutoFit/>
          </a:bodyPr>
          <a:lstStyle/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Grilled Salmon Bowl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$24.95 Grilled salmon cooked medium-rare, spinach, farro, hoisin glaze, avocado, spicy tomato vinaigrette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Vegan Buddha Bowl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$16.95 Organic grilled  marinated tofu on farro w/spinach, scallions &amp; black beans, pickled shallots &amp; carrots, radish, avocado, nutritional yeast dressing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Ancient Grain Bowl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$13.95 Farro, brown rice, red &amp; white quinoa, tomatoes, scallions, spinach, cabbage, kale &amp; seasoned ricotta</a:t>
            </a:r>
            <a:endParaRPr 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Vegetarian Crispy Tofu Bowl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$15.95 Farro, veg, hoisin &amp; sriracha mayo, sesame, cilantro, spicy pickles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Peanut Chicken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$16.95 Boneless chicken dredged in rice flour &amp; fried, brown rice, peanut &amp; hoisin sauces, sesame &amp; scallions</a:t>
            </a:r>
            <a:endParaRPr 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Vegan Happy Seth Bowl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$15.95 Crispy tofu, brown rice, hot sauce, spinach, peppers, scallions, sesame, cilantro, peanut sauce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Korean Shrimp Stack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$19.95 Shrimp dredged in seasoned rice flour &amp; fried, over farro w/ spinach, hoisin &amp; spicy mayo, our pickles</a:t>
            </a: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Vegan Black Bean Veggie Bowl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$14.95 Farro, black beans, fresh &amp; pickled carrot, scallion, veg, spinach, salsa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verde</a:t>
            </a:r>
            <a:endParaRPr lang="en-US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  <a:spcAft>
                <a:spcPts val="393"/>
              </a:spcAft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Chicken, Waffle &amp; Grits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$19.95 Boneless, fried chicken on cheesy grits, hot honey, Liege sugar waffle, balsamic vin, scallions, shichimi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C3CDC16-2972-90B1-A921-5FC8BE8ED237}"/>
              </a:ext>
            </a:extLst>
          </p:cNvPr>
          <p:cNvCxnSpPr>
            <a:cxnSpLocks/>
          </p:cNvCxnSpPr>
          <p:nvPr/>
        </p:nvCxnSpPr>
        <p:spPr>
          <a:xfrm>
            <a:off x="2888773" y="181725"/>
            <a:ext cx="0" cy="9741836"/>
          </a:xfrm>
          <a:prstGeom prst="line">
            <a:avLst/>
          </a:prstGeom>
          <a:ln>
            <a:solidFill>
              <a:srgbClr val="5545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3007149C-6FDC-75DB-9726-F396ACD212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7154" y="9339803"/>
            <a:ext cx="494812" cy="484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563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626631</TotalTime>
  <Words>2543</Words>
  <Application>Microsoft Office PowerPoint</Application>
  <PresentationFormat>Custom</PresentationFormat>
  <Paragraphs>182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Bodoni 72 Oldstyle Book</vt:lpstr>
      <vt:lpstr>Calibri</vt:lpstr>
      <vt:lpstr>Calibri Light</vt:lpstr>
      <vt:lpstr>Modern Love</vt:lpstr>
      <vt:lpstr>Office 2013 - 2022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Alison Faha</dc:creator>
  <cp:lastModifiedBy>Patrick Jenkins</cp:lastModifiedBy>
  <cp:revision>493</cp:revision>
  <cp:lastPrinted>2026-09-19T17:25:48Z</cp:lastPrinted>
  <dcterms:created xsi:type="dcterms:W3CDTF">2023-12-05T22:27:07Z</dcterms:created>
  <dcterms:modified xsi:type="dcterms:W3CDTF">2026-09-20T14:05:20Z</dcterms:modified>
</cp:coreProperties>
</file>